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8229600" cx="14630400"/>
  <p:notesSz cx="8229600" cy="14630400"/>
  <p:embeddedFontLst>
    <p:embeddedFont>
      <p:font typeface="Roboto Serif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Serif-italic.fntdata"/><Relationship Id="rId22" Type="http://schemas.openxmlformats.org/officeDocument/2006/relationships/font" Target="fonts/Lato-regular.fntdata"/><Relationship Id="rId21" Type="http://schemas.openxmlformats.org/officeDocument/2006/relationships/font" Target="fonts/RobotoSerif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La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RobotoSerif-bold.fntdata"/><Relationship Id="rId18" Type="http://schemas.openxmlformats.org/officeDocument/2006/relationships/font" Target="fonts/RobotoSerif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997e23894f_11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3997e23894f_11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3997e23894f_11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997e23894f_11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3997e23894f_11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3997e23894f_11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997e23894f_11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3997e23894f_11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3997e23894f_11_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997e23894f_11_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3997e23894f_11_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3997e23894f_11_1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31.png"/><Relationship Id="rId5" Type="http://schemas.openxmlformats.org/officeDocument/2006/relationships/image" Target="../media/image2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Relationship Id="rId5" Type="http://schemas.openxmlformats.org/officeDocument/2006/relationships/image" Target="../media/image27.png"/><Relationship Id="rId6" Type="http://schemas.openxmlformats.org/officeDocument/2006/relationships/image" Target="../media/image15.png"/><Relationship Id="rId7" Type="http://schemas.openxmlformats.org/officeDocument/2006/relationships/image" Target="../media/image26.png"/><Relationship Id="rId8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2"/>
          <p:cNvSpPr/>
          <p:nvPr/>
        </p:nvSpPr>
        <p:spPr>
          <a:xfrm>
            <a:off x="6280190" y="3054429"/>
            <a:ext cx="75564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450"/>
              <a:buFont typeface="Lato"/>
              <a:buNone/>
            </a:pPr>
            <a:r>
              <a:rPr b="1" i="0" lang="en-US" sz="44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B12Scan: AI-Powered Vitamin B12 Screening</a:t>
            </a:r>
            <a:endParaRPr b="0" i="0" sz="4450" u="none" cap="none" strike="noStrike"/>
          </a:p>
        </p:txBody>
      </p:sp>
      <p:sp>
        <p:nvSpPr>
          <p:cNvPr id="54" name="Google Shape;54;p12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Detect B12 deficiency risk in 10 seconds using only your phone camera</a:t>
            </a:r>
            <a:endParaRPr b="0" i="0" sz="1750" u="none" cap="none" strike="noStrike"/>
          </a:p>
        </p:txBody>
      </p:sp>
      <p:sp>
        <p:nvSpPr>
          <p:cNvPr id="55" name="Google Shape;55;p12"/>
          <p:cNvSpPr txBox="1"/>
          <p:nvPr/>
        </p:nvSpPr>
        <p:spPr>
          <a:xfrm rot="183132">
            <a:off x="11242977" y="7647502"/>
            <a:ext cx="4653902" cy="7775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56" name="Google Shape;56;p12"/>
          <p:cNvSpPr/>
          <p:nvPr/>
        </p:nvSpPr>
        <p:spPr>
          <a:xfrm>
            <a:off x="11144250" y="7105649"/>
            <a:ext cx="3486000" cy="11241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57" name="Google Shape;57;p12"/>
          <p:cNvSpPr/>
          <p:nvPr/>
        </p:nvSpPr>
        <p:spPr>
          <a:xfrm>
            <a:off x="11144250" y="7105649"/>
            <a:ext cx="3486000" cy="11241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58" name="Google Shape;58;p12"/>
          <p:cNvSpPr/>
          <p:nvPr/>
        </p:nvSpPr>
        <p:spPr>
          <a:xfrm>
            <a:off x="6280201" y="7083800"/>
            <a:ext cx="85062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450"/>
              <a:buFont typeface="Lato"/>
              <a:buNone/>
            </a:pPr>
            <a:r>
              <a:rPr b="1" lang="en-US" sz="2050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Bhavin Padiya                                           Smit Patel</a:t>
            </a:r>
            <a:endParaRPr b="1" sz="2050">
              <a:solidFill>
                <a:srgbClr val="28282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450"/>
              <a:buFont typeface="Lato"/>
              <a:buNone/>
            </a:pPr>
            <a:r>
              <a:rPr b="1" lang="en-US" sz="2050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Shreyansh Patel                                       Lokendar Singh</a:t>
            </a:r>
            <a:endParaRPr b="1" sz="2050">
              <a:solidFill>
                <a:srgbClr val="28282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" name="Google Shape;59;p12"/>
          <p:cNvSpPr txBox="1"/>
          <p:nvPr/>
        </p:nvSpPr>
        <p:spPr>
          <a:xfrm>
            <a:off x="6119017" y="6327168"/>
            <a:ext cx="66513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 Presented By: </a:t>
            </a:r>
            <a:r>
              <a:rPr b="1" lang="en-US" sz="2400"/>
              <a:t>BreakingProd Team</a:t>
            </a:r>
            <a:endParaRPr b="1" sz="2400"/>
          </a:p>
        </p:txBody>
      </p:sp>
      <p:pic>
        <p:nvPicPr>
          <p:cNvPr id="60" name="Google Shape;60;p12"/>
          <p:cNvPicPr preferRelativeResize="0"/>
          <p:nvPr/>
        </p:nvPicPr>
        <p:blipFill rotWithShape="1">
          <a:blip r:embed="rId4">
            <a:alphaModFix/>
          </a:blip>
          <a:srcRect b="44286" l="0" r="52761" t="0"/>
          <a:stretch/>
        </p:blipFill>
        <p:spPr>
          <a:xfrm>
            <a:off x="11806675" y="229025"/>
            <a:ext cx="2501625" cy="5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"/>
          <p:cNvSpPr/>
          <p:nvPr/>
        </p:nvSpPr>
        <p:spPr>
          <a:xfrm>
            <a:off x="793803" y="687825"/>
            <a:ext cx="6173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3100"/>
              <a:buFont typeface="Lato"/>
              <a:buNone/>
            </a:pPr>
            <a:r>
              <a:rPr b="1" lang="en-US" sz="3100" u="sng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Steps after User Uploads an Image</a:t>
            </a:r>
            <a:endParaRPr b="0" i="0" sz="3100" u="sng" cap="none" strike="noStrike"/>
          </a:p>
        </p:txBody>
      </p:sp>
      <p:sp>
        <p:nvSpPr>
          <p:cNvPr id="234" name="Google Shape;234;p21"/>
          <p:cNvSpPr/>
          <p:nvPr/>
        </p:nvSpPr>
        <p:spPr>
          <a:xfrm>
            <a:off x="436490" y="1918582"/>
            <a:ext cx="357300" cy="357300"/>
          </a:xfrm>
          <a:prstGeom prst="roundRect">
            <a:avLst>
              <a:gd fmla="val 6668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1"/>
          <p:cNvSpPr/>
          <p:nvPr/>
        </p:nvSpPr>
        <p:spPr>
          <a:xfrm>
            <a:off x="1004877" y="1869150"/>
            <a:ext cx="40707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550"/>
              <a:buFont typeface="Lato"/>
              <a:buNone/>
            </a:pPr>
            <a:r>
              <a:rPr b="1" lang="en-US" sz="19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Image Validation &amp; Preprocessing</a:t>
            </a:r>
            <a:endParaRPr b="0" i="0" sz="1950" u="none" cap="none" strike="noStrike"/>
          </a:p>
        </p:txBody>
      </p:sp>
      <p:sp>
        <p:nvSpPr>
          <p:cNvPr id="236" name="Google Shape;236;p21"/>
          <p:cNvSpPr/>
          <p:nvPr/>
        </p:nvSpPr>
        <p:spPr>
          <a:xfrm>
            <a:off x="1022400" y="2262375"/>
            <a:ext cx="6968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250"/>
              <a:buFont typeface="Lato"/>
              <a:buNone/>
            </a:pPr>
            <a:r>
              <a:rPr lang="en-US" sz="18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Ensures the uploaded file is a valid hand image so the system can analyze it properly.</a:t>
            </a:r>
            <a:endParaRPr b="0" i="0" sz="1850" u="none" cap="none" strike="noStrike"/>
          </a:p>
        </p:txBody>
      </p:sp>
      <p:sp>
        <p:nvSpPr>
          <p:cNvPr id="237" name="Google Shape;237;p21"/>
          <p:cNvSpPr/>
          <p:nvPr/>
        </p:nvSpPr>
        <p:spPr>
          <a:xfrm>
            <a:off x="488990" y="3152224"/>
            <a:ext cx="357300" cy="357300"/>
          </a:xfrm>
          <a:prstGeom prst="roundRect">
            <a:avLst>
              <a:gd fmla="val 6668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1"/>
          <p:cNvSpPr/>
          <p:nvPr/>
        </p:nvSpPr>
        <p:spPr>
          <a:xfrm>
            <a:off x="1004870" y="3206825"/>
            <a:ext cx="29805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550"/>
              <a:buFont typeface="Lato"/>
              <a:buNone/>
            </a:pPr>
            <a:r>
              <a:rPr b="1" lang="en-US" sz="19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Hand &amp; Finger Detection</a:t>
            </a:r>
            <a:endParaRPr b="0" i="0" sz="1950" u="none" cap="none" strike="noStrike"/>
          </a:p>
        </p:txBody>
      </p:sp>
      <p:sp>
        <p:nvSpPr>
          <p:cNvPr id="239" name="Google Shape;239;p21"/>
          <p:cNvSpPr/>
          <p:nvPr/>
        </p:nvSpPr>
        <p:spPr>
          <a:xfrm>
            <a:off x="1004875" y="3613550"/>
            <a:ext cx="66816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250"/>
              <a:buFont typeface="Lato"/>
              <a:buNone/>
            </a:pPr>
            <a:r>
              <a:rPr lang="en-US" sz="18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We use MediaPipe because it gives highly accurate hand landmark detection, allowing us to consistently identify the index finger.</a:t>
            </a:r>
            <a:endParaRPr sz="1850">
              <a:solidFill>
                <a:srgbClr val="4A4A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0" name="Google Shape;240;p21"/>
          <p:cNvSpPr/>
          <p:nvPr/>
        </p:nvSpPr>
        <p:spPr>
          <a:xfrm>
            <a:off x="488990" y="4671916"/>
            <a:ext cx="357300" cy="357300"/>
          </a:xfrm>
          <a:prstGeom prst="roundRect">
            <a:avLst>
              <a:gd fmla="val 6668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1"/>
          <p:cNvSpPr/>
          <p:nvPr/>
        </p:nvSpPr>
        <p:spPr>
          <a:xfrm>
            <a:off x="1004875" y="4671650"/>
            <a:ext cx="42033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550"/>
              <a:buFont typeface="Lato"/>
              <a:buNone/>
            </a:pPr>
            <a:r>
              <a:rPr b="1" lang="en-US" sz="19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Identifying Key Finger Regions</a:t>
            </a:r>
            <a:endParaRPr b="0" i="0" sz="1950" u="none" cap="none" strike="noStrike"/>
          </a:p>
        </p:txBody>
      </p:sp>
      <p:sp>
        <p:nvSpPr>
          <p:cNvPr id="242" name="Google Shape;242;p21"/>
          <p:cNvSpPr/>
          <p:nvPr/>
        </p:nvSpPr>
        <p:spPr>
          <a:xfrm>
            <a:off x="1004887" y="5027414"/>
            <a:ext cx="5811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250"/>
              <a:buFont typeface="Lato"/>
              <a:buNone/>
            </a:pPr>
            <a:r>
              <a:rPr lang="en-US" sz="18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The system isolates two areas on the index finger that are clinically relevant for Vitamin B12 screening.</a:t>
            </a:r>
            <a:endParaRPr sz="1850">
              <a:solidFill>
                <a:srgbClr val="4A4A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21"/>
          <p:cNvSpPr/>
          <p:nvPr/>
        </p:nvSpPr>
        <p:spPr>
          <a:xfrm>
            <a:off x="8143890" y="3236783"/>
            <a:ext cx="357300" cy="357300"/>
          </a:xfrm>
          <a:prstGeom prst="roundRect">
            <a:avLst>
              <a:gd fmla="val 6668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1"/>
          <p:cNvSpPr/>
          <p:nvPr/>
        </p:nvSpPr>
        <p:spPr>
          <a:xfrm>
            <a:off x="8701076" y="3291375"/>
            <a:ext cx="36978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550"/>
              <a:buFont typeface="Lato"/>
              <a:buNone/>
            </a:pPr>
            <a:r>
              <a:rPr b="1" lang="en-US" sz="19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Vitamin B12 Status Estimation</a:t>
            </a:r>
            <a:endParaRPr b="0" i="0" sz="1950" u="none" cap="none" strike="noStrike"/>
          </a:p>
        </p:txBody>
      </p:sp>
      <p:sp>
        <p:nvSpPr>
          <p:cNvPr id="245" name="Google Shape;245;p21"/>
          <p:cNvSpPr/>
          <p:nvPr/>
        </p:nvSpPr>
        <p:spPr>
          <a:xfrm>
            <a:off x="8718125" y="3613550"/>
            <a:ext cx="5912400" cy="7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250"/>
              <a:buFont typeface="Lato"/>
              <a:buNone/>
            </a:pPr>
            <a:r>
              <a:rPr lang="en-US" sz="18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Based on the shade difference, the system predicts whether the user is more likely to have a normal or deficient status</a:t>
            </a:r>
            <a:r>
              <a:rPr lang="en-US" sz="1100">
                <a:solidFill>
                  <a:schemeClr val="dk1"/>
                </a:solidFill>
              </a:rPr>
              <a:t>.</a:t>
            </a:r>
            <a:endParaRPr sz="185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250"/>
              <a:buFont typeface="Lato"/>
              <a:buNone/>
            </a:pPr>
            <a:r>
              <a:t/>
            </a:r>
            <a:endParaRPr sz="1850">
              <a:solidFill>
                <a:srgbClr val="4A4A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21"/>
          <p:cNvSpPr/>
          <p:nvPr/>
        </p:nvSpPr>
        <p:spPr>
          <a:xfrm>
            <a:off x="8143891" y="1814557"/>
            <a:ext cx="357300" cy="357300"/>
          </a:xfrm>
          <a:prstGeom prst="roundRect">
            <a:avLst>
              <a:gd fmla="val 6668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1"/>
          <p:cNvSpPr/>
          <p:nvPr/>
        </p:nvSpPr>
        <p:spPr>
          <a:xfrm>
            <a:off x="8718125" y="1869150"/>
            <a:ext cx="32016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550"/>
              <a:buFont typeface="Lato"/>
              <a:buNone/>
            </a:pPr>
            <a:r>
              <a:rPr b="1" lang="en-US" sz="19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Color &amp; Shade Evaluation</a:t>
            </a:r>
            <a:endParaRPr b="0" i="0" sz="1950" u="none" cap="none" strike="noStrike"/>
          </a:p>
        </p:txBody>
      </p:sp>
      <p:sp>
        <p:nvSpPr>
          <p:cNvPr id="248" name="Google Shape;248;p21"/>
          <p:cNvSpPr/>
          <p:nvPr/>
        </p:nvSpPr>
        <p:spPr>
          <a:xfrm>
            <a:off x="8718113" y="2275880"/>
            <a:ext cx="5811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250"/>
              <a:buFont typeface="Lato"/>
              <a:buNone/>
            </a:pPr>
            <a:r>
              <a:rPr lang="en-US" sz="18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Uses OpenCV to compare skin shades between these two regions — this is the core logic behind Karanth’s screening approach.</a:t>
            </a:r>
            <a:endParaRPr b="0" i="0" sz="1850" u="none" cap="none" strike="noStrike"/>
          </a:p>
        </p:txBody>
      </p:sp>
      <p:sp>
        <p:nvSpPr>
          <p:cNvPr id="249" name="Google Shape;249;p21"/>
          <p:cNvSpPr/>
          <p:nvPr/>
        </p:nvSpPr>
        <p:spPr>
          <a:xfrm>
            <a:off x="11137325" y="7105649"/>
            <a:ext cx="3486000" cy="11241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21"/>
          <p:cNvPicPr preferRelativeResize="0"/>
          <p:nvPr/>
        </p:nvPicPr>
        <p:blipFill rotWithShape="1">
          <a:blip r:embed="rId3">
            <a:alphaModFix/>
          </a:blip>
          <a:srcRect b="44286" l="0" r="52761" t="0"/>
          <a:stretch/>
        </p:blipFill>
        <p:spPr>
          <a:xfrm>
            <a:off x="11850650" y="7368950"/>
            <a:ext cx="2501625" cy="59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1"/>
          <p:cNvSpPr/>
          <p:nvPr/>
        </p:nvSpPr>
        <p:spPr>
          <a:xfrm>
            <a:off x="8143890" y="4762783"/>
            <a:ext cx="357300" cy="357300"/>
          </a:xfrm>
          <a:prstGeom prst="roundRect">
            <a:avLst>
              <a:gd fmla="val 6668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1"/>
          <p:cNvSpPr/>
          <p:nvPr/>
        </p:nvSpPr>
        <p:spPr>
          <a:xfrm>
            <a:off x="8701076" y="4817375"/>
            <a:ext cx="36978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550"/>
              <a:buFont typeface="Lato"/>
              <a:buNone/>
            </a:pPr>
            <a:r>
              <a:rPr b="1" lang="en-US" sz="19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Result Generation</a:t>
            </a:r>
            <a:endParaRPr b="0" i="0" sz="1950" u="none" cap="none" strike="noStrike"/>
          </a:p>
        </p:txBody>
      </p:sp>
      <p:sp>
        <p:nvSpPr>
          <p:cNvPr id="253" name="Google Shape;253;p21"/>
          <p:cNvSpPr/>
          <p:nvPr/>
        </p:nvSpPr>
        <p:spPr>
          <a:xfrm>
            <a:off x="8718125" y="5139550"/>
            <a:ext cx="5912400" cy="7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250"/>
              <a:buFont typeface="Lato"/>
              <a:buNone/>
            </a:pPr>
            <a:r>
              <a:rPr lang="en-US" sz="18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Creates an annotated output image highlighting the analyzed areas and returns a clear, simple summary to the user.</a:t>
            </a:r>
            <a:endParaRPr sz="185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250"/>
              <a:buFont typeface="Lato"/>
              <a:buNone/>
            </a:pPr>
            <a:r>
              <a:t/>
            </a:r>
            <a:endParaRPr sz="1850">
              <a:solidFill>
                <a:srgbClr val="4A4A4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/>
          <p:nvPr/>
        </p:nvSpPr>
        <p:spPr>
          <a:xfrm>
            <a:off x="1892200" y="120375"/>
            <a:ext cx="51132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3100"/>
              <a:buFont typeface="Lato"/>
              <a:buNone/>
            </a:pPr>
            <a:r>
              <a:rPr b="1" lang="en-US" sz="3100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Before and After Visuals</a:t>
            </a:r>
            <a:endParaRPr b="0" i="0" sz="3100" cap="none" strike="noStrike"/>
          </a:p>
        </p:txBody>
      </p:sp>
      <p:sp>
        <p:nvSpPr>
          <p:cNvPr id="260" name="Google Shape;260;p22"/>
          <p:cNvSpPr/>
          <p:nvPr/>
        </p:nvSpPr>
        <p:spPr>
          <a:xfrm>
            <a:off x="11137325" y="7105649"/>
            <a:ext cx="3486000" cy="11241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22"/>
          <p:cNvPicPr preferRelativeResize="0"/>
          <p:nvPr/>
        </p:nvPicPr>
        <p:blipFill rotWithShape="1">
          <a:blip r:embed="rId3">
            <a:alphaModFix/>
          </a:blip>
          <a:srcRect b="44286" l="0" r="52761" t="0"/>
          <a:stretch/>
        </p:blipFill>
        <p:spPr>
          <a:xfrm>
            <a:off x="11850650" y="7368950"/>
            <a:ext cx="2501625" cy="5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2" title="imag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950" y="616575"/>
            <a:ext cx="6791776" cy="736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2" title="chart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5900" y="616576"/>
            <a:ext cx="6191775" cy="4191072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2"/>
          <p:cNvSpPr txBox="1"/>
          <p:nvPr/>
        </p:nvSpPr>
        <p:spPr>
          <a:xfrm>
            <a:off x="8897275" y="4807650"/>
            <a:ext cx="43512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Von Luschan skin tone chart</a:t>
            </a:r>
            <a:endParaRPr b="1" sz="2500">
              <a:solidFill>
                <a:srgbClr val="28282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0" name="Google Shape;27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50" y="0"/>
            <a:ext cx="14630401" cy="1984653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3"/>
          <p:cNvSpPr/>
          <p:nvPr/>
        </p:nvSpPr>
        <p:spPr>
          <a:xfrm>
            <a:off x="793790" y="2654379"/>
            <a:ext cx="4850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3100"/>
              <a:buFont typeface="Lato"/>
              <a:buNone/>
            </a:pPr>
            <a:r>
              <a:rPr b="1" lang="en-US" sz="3100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Future Improvements</a:t>
            </a:r>
            <a:endParaRPr b="0" i="0" sz="3100" u="none" cap="none" strike="noStrike"/>
          </a:p>
        </p:txBody>
      </p:sp>
      <p:sp>
        <p:nvSpPr>
          <p:cNvPr id="272" name="Google Shape;272;p23"/>
          <p:cNvSpPr/>
          <p:nvPr/>
        </p:nvSpPr>
        <p:spPr>
          <a:xfrm>
            <a:off x="793790" y="3567232"/>
            <a:ext cx="357300" cy="357300"/>
          </a:xfrm>
          <a:prstGeom prst="roundRect">
            <a:avLst>
              <a:gd fmla="val 6668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3"/>
          <p:cNvSpPr/>
          <p:nvPr/>
        </p:nvSpPr>
        <p:spPr>
          <a:xfrm>
            <a:off x="1309675" y="3621750"/>
            <a:ext cx="43347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550"/>
              <a:buFont typeface="Lato"/>
              <a:buNone/>
            </a:pPr>
            <a:r>
              <a:rPr b="1" lang="en-US" sz="19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Detailed Health Report Generation</a:t>
            </a:r>
            <a:endParaRPr b="0" i="0" sz="1950" u="none" cap="none" strike="noStrike"/>
          </a:p>
        </p:txBody>
      </p:sp>
      <p:sp>
        <p:nvSpPr>
          <p:cNvPr id="274" name="Google Shape;274;p23"/>
          <p:cNvSpPr/>
          <p:nvPr/>
        </p:nvSpPr>
        <p:spPr>
          <a:xfrm>
            <a:off x="793790" y="4600099"/>
            <a:ext cx="357300" cy="357300"/>
          </a:xfrm>
          <a:prstGeom prst="roundRect">
            <a:avLst>
              <a:gd fmla="val 6668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3"/>
          <p:cNvSpPr/>
          <p:nvPr/>
        </p:nvSpPr>
        <p:spPr>
          <a:xfrm>
            <a:off x="1309675" y="4654625"/>
            <a:ext cx="49959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550"/>
              <a:buFont typeface="Lato"/>
              <a:buNone/>
            </a:pPr>
            <a:r>
              <a:rPr b="1" lang="en-US" sz="19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Lifestyle &amp; Diet Recommendation Module</a:t>
            </a:r>
            <a:endParaRPr b="0" i="0" sz="1950" u="none" cap="none" strike="noStrike"/>
          </a:p>
        </p:txBody>
      </p:sp>
      <p:sp>
        <p:nvSpPr>
          <p:cNvPr id="276" name="Google Shape;276;p23"/>
          <p:cNvSpPr/>
          <p:nvPr/>
        </p:nvSpPr>
        <p:spPr>
          <a:xfrm>
            <a:off x="7516416" y="3567232"/>
            <a:ext cx="357300" cy="357300"/>
          </a:xfrm>
          <a:prstGeom prst="roundRect">
            <a:avLst>
              <a:gd fmla="val 6668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3"/>
          <p:cNvSpPr/>
          <p:nvPr/>
        </p:nvSpPr>
        <p:spPr>
          <a:xfrm>
            <a:off x="8032325" y="3621750"/>
            <a:ext cx="38184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550"/>
              <a:buFont typeface="Lato"/>
              <a:buNone/>
            </a:pPr>
            <a:r>
              <a:rPr b="1" lang="en-US" sz="19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Instant Risk Assessment Summary</a:t>
            </a:r>
            <a:endParaRPr b="0" i="0" sz="1950" u="none" cap="none" strike="noStrike"/>
          </a:p>
        </p:txBody>
      </p:sp>
      <p:sp>
        <p:nvSpPr>
          <p:cNvPr id="278" name="Google Shape;278;p23"/>
          <p:cNvSpPr/>
          <p:nvPr/>
        </p:nvSpPr>
        <p:spPr>
          <a:xfrm>
            <a:off x="7516416" y="4600099"/>
            <a:ext cx="357300" cy="357300"/>
          </a:xfrm>
          <a:prstGeom prst="roundRect">
            <a:avLst>
              <a:gd fmla="val 6668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3"/>
          <p:cNvSpPr/>
          <p:nvPr/>
        </p:nvSpPr>
        <p:spPr>
          <a:xfrm>
            <a:off x="8032325" y="4654625"/>
            <a:ext cx="4043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550"/>
              <a:buFont typeface="Lato"/>
              <a:buNone/>
            </a:pPr>
            <a:r>
              <a:rPr b="1" lang="en-US" sz="19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Interactive Finger Position Guide</a:t>
            </a:r>
            <a:endParaRPr b="0" i="0" sz="1950" u="none" cap="none" strike="noStrike"/>
          </a:p>
        </p:txBody>
      </p:sp>
      <p:sp>
        <p:nvSpPr>
          <p:cNvPr id="280" name="Google Shape;280;p23"/>
          <p:cNvSpPr/>
          <p:nvPr/>
        </p:nvSpPr>
        <p:spPr>
          <a:xfrm>
            <a:off x="11144250" y="7105649"/>
            <a:ext cx="3486000" cy="11241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23"/>
          <p:cNvPicPr preferRelativeResize="0"/>
          <p:nvPr/>
        </p:nvPicPr>
        <p:blipFill rotWithShape="1">
          <a:blip r:embed="rId4">
            <a:alphaModFix/>
          </a:blip>
          <a:srcRect b="44286" l="0" r="52761" t="0"/>
          <a:stretch/>
        </p:blipFill>
        <p:spPr>
          <a:xfrm>
            <a:off x="11850650" y="7368950"/>
            <a:ext cx="2501625" cy="5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4"/>
          <p:cNvSpPr/>
          <p:nvPr/>
        </p:nvSpPr>
        <p:spPr>
          <a:xfrm>
            <a:off x="4436849" y="3089525"/>
            <a:ext cx="5756700" cy="15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3100"/>
              <a:buFont typeface="Lato"/>
              <a:buNone/>
            </a:pPr>
            <a:r>
              <a:rPr b="1" lang="en-US" sz="6000">
                <a:solidFill>
                  <a:srgbClr val="282824"/>
                </a:solidFill>
                <a:latin typeface="Roboto Serif"/>
                <a:ea typeface="Roboto Serif"/>
                <a:cs typeface="Roboto Serif"/>
                <a:sym typeface="Roboto Serif"/>
              </a:rPr>
              <a:t>Thank You!!</a:t>
            </a:r>
            <a:endParaRPr i="0" sz="6000" u="none" cap="none" strike="noStrike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88" name="Google Shape;288;p24"/>
          <p:cNvSpPr/>
          <p:nvPr/>
        </p:nvSpPr>
        <p:spPr>
          <a:xfrm>
            <a:off x="11144250" y="7105649"/>
            <a:ext cx="3486000" cy="11241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24"/>
          <p:cNvPicPr preferRelativeResize="0"/>
          <p:nvPr/>
        </p:nvPicPr>
        <p:blipFill rotWithShape="1">
          <a:blip r:embed="rId3">
            <a:alphaModFix/>
          </a:blip>
          <a:srcRect b="44286" l="0" r="52761" t="0"/>
          <a:stretch/>
        </p:blipFill>
        <p:spPr>
          <a:xfrm>
            <a:off x="11850650" y="7368950"/>
            <a:ext cx="2501625" cy="5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6" name="Google Shape;6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/>
          <p:nvPr/>
        </p:nvSpPr>
        <p:spPr>
          <a:xfrm>
            <a:off x="6280190" y="1115378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450"/>
              <a:buFont typeface="Lato"/>
              <a:buNone/>
            </a:pPr>
            <a:r>
              <a:rPr b="1" i="0" lang="en-US" sz="44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The Silent Epidemic</a:t>
            </a:r>
            <a:endParaRPr b="0" i="0" sz="4450" u="none" cap="none" strike="noStrike"/>
          </a:p>
        </p:txBody>
      </p:sp>
      <p:sp>
        <p:nvSpPr>
          <p:cNvPr id="68" name="Google Shape;68;p13"/>
          <p:cNvSpPr/>
          <p:nvPr/>
        </p:nvSpPr>
        <p:spPr>
          <a:xfrm>
            <a:off x="6338850" y="2142025"/>
            <a:ext cx="5135100" cy="12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2650"/>
              <a:buFont typeface="Lato"/>
              <a:buNone/>
            </a:pPr>
            <a:r>
              <a:rPr b="1" i="0" lang="en-US" sz="26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Vitamin B12 deficiency is widespread and underdiagnosed</a:t>
            </a:r>
            <a:endParaRPr b="0" i="0" sz="2650" u="none" cap="none" strike="noStrike"/>
          </a:p>
        </p:txBody>
      </p:sp>
      <p:sp>
        <p:nvSpPr>
          <p:cNvPr id="69" name="Google Shape;69;p13"/>
          <p:cNvSpPr/>
          <p:nvPr/>
        </p:nvSpPr>
        <p:spPr>
          <a:xfrm>
            <a:off x="6162969" y="3659363"/>
            <a:ext cx="48735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24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950"/>
              <a:buFont typeface="Lato"/>
              <a:buChar char="●"/>
            </a:pPr>
            <a:r>
              <a:rPr b="0" i="0" lang="en-US" sz="19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Causes fatigue, nerve damage, cognitive decline</a:t>
            </a:r>
            <a:endParaRPr b="0" i="0" sz="1950" u="none" cap="none" strike="noStrike"/>
          </a:p>
        </p:txBody>
      </p:sp>
      <p:sp>
        <p:nvSpPr>
          <p:cNvPr id="70" name="Google Shape;70;p13"/>
          <p:cNvSpPr/>
          <p:nvPr/>
        </p:nvSpPr>
        <p:spPr>
          <a:xfrm>
            <a:off x="6250882" y="4464459"/>
            <a:ext cx="43125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950"/>
              <a:buFont typeface="Lato"/>
              <a:buChar char="•"/>
            </a:pPr>
            <a:r>
              <a:rPr b="0" i="0" lang="en-US" sz="19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Highly prevalent in vegetarian populations</a:t>
            </a:r>
            <a:endParaRPr b="0" i="0" sz="1950" u="none" cap="none" strike="noStrike"/>
          </a:p>
        </p:txBody>
      </p:sp>
      <p:sp>
        <p:nvSpPr>
          <p:cNvPr id="71" name="Google Shape;71;p13"/>
          <p:cNvSpPr/>
          <p:nvPr/>
        </p:nvSpPr>
        <p:spPr>
          <a:xfrm>
            <a:off x="6250882" y="5269559"/>
            <a:ext cx="43125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950"/>
              <a:buFont typeface="Lato"/>
              <a:buChar char="•"/>
            </a:pPr>
            <a:r>
              <a:rPr b="0" i="0" lang="en-US" sz="19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Blood tests remain expensive, inconvenient</a:t>
            </a:r>
            <a:endParaRPr b="0" i="0" sz="1950" u="none" cap="none" strike="noStrike"/>
          </a:p>
        </p:txBody>
      </p:sp>
      <p:sp>
        <p:nvSpPr>
          <p:cNvPr id="72" name="Google Shape;72;p13"/>
          <p:cNvSpPr/>
          <p:nvPr/>
        </p:nvSpPr>
        <p:spPr>
          <a:xfrm>
            <a:off x="6250882" y="6074660"/>
            <a:ext cx="43125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950"/>
              <a:buFont typeface="Lato"/>
              <a:buChar char="•"/>
            </a:pPr>
            <a:r>
              <a:rPr b="0" i="0" lang="en-US" sz="19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Most delay testing until symptoms worsen</a:t>
            </a:r>
            <a:endParaRPr b="0" i="0" sz="1950" u="none" cap="none" strike="noStrike"/>
          </a:p>
        </p:txBody>
      </p:sp>
      <p:sp>
        <p:nvSpPr>
          <p:cNvPr id="73" name="Google Shape;73;p13"/>
          <p:cNvSpPr/>
          <p:nvPr/>
        </p:nvSpPr>
        <p:spPr>
          <a:xfrm>
            <a:off x="11153656" y="3426702"/>
            <a:ext cx="26904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5850"/>
              <a:buFont typeface="Lato"/>
              <a:buNone/>
            </a:pPr>
            <a:r>
              <a:rPr b="1" i="0" lang="en-US" sz="58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1 in 3</a:t>
            </a:r>
            <a:endParaRPr b="0" i="0" sz="5850" u="none" cap="none" strike="noStrike"/>
          </a:p>
        </p:txBody>
      </p:sp>
      <p:sp>
        <p:nvSpPr>
          <p:cNvPr id="74" name="Google Shape;74;p13"/>
          <p:cNvSpPr/>
          <p:nvPr/>
        </p:nvSpPr>
        <p:spPr>
          <a:xfrm>
            <a:off x="11153656" y="4458497"/>
            <a:ext cx="26904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Indians deficient</a:t>
            </a:r>
            <a:endParaRPr b="0" i="0" sz="2200" u="none" cap="none" strike="noStrike"/>
          </a:p>
        </p:txBody>
      </p:sp>
      <p:sp>
        <p:nvSpPr>
          <p:cNvPr id="75" name="Google Shape;75;p13"/>
          <p:cNvSpPr/>
          <p:nvPr/>
        </p:nvSpPr>
        <p:spPr>
          <a:xfrm>
            <a:off x="11153656" y="5379803"/>
            <a:ext cx="26904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5850"/>
              <a:buFont typeface="Lato"/>
              <a:buNone/>
            </a:pPr>
            <a:r>
              <a:rPr b="1" i="0" lang="en-US" sz="58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80%</a:t>
            </a:r>
            <a:endParaRPr b="0" i="0" sz="5850" u="none" cap="none" strike="noStrike"/>
          </a:p>
        </p:txBody>
      </p:sp>
      <p:sp>
        <p:nvSpPr>
          <p:cNvPr id="76" name="Google Shape;76;p13"/>
          <p:cNvSpPr/>
          <p:nvPr/>
        </p:nvSpPr>
        <p:spPr>
          <a:xfrm>
            <a:off x="11153656" y="6411598"/>
            <a:ext cx="26904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Go undiagnosed</a:t>
            </a:r>
            <a:endParaRPr b="0" i="0" sz="2200" u="none" cap="none" strike="noStrike"/>
          </a:p>
        </p:txBody>
      </p:sp>
      <p:sp>
        <p:nvSpPr>
          <p:cNvPr id="77" name="Google Shape;77;p13"/>
          <p:cNvSpPr/>
          <p:nvPr/>
        </p:nvSpPr>
        <p:spPr>
          <a:xfrm>
            <a:off x="11144250" y="7105649"/>
            <a:ext cx="3486000" cy="11241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3"/>
          <p:cNvPicPr preferRelativeResize="0"/>
          <p:nvPr/>
        </p:nvPicPr>
        <p:blipFill rotWithShape="1">
          <a:blip r:embed="rId4">
            <a:alphaModFix/>
          </a:blip>
          <a:srcRect b="44286" l="0" r="52761" t="0"/>
          <a:stretch/>
        </p:blipFill>
        <p:spPr>
          <a:xfrm>
            <a:off x="11806675" y="229025"/>
            <a:ext cx="2501625" cy="5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4" name="Google Shape;8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4"/>
          <p:cNvSpPr/>
          <p:nvPr/>
        </p:nvSpPr>
        <p:spPr>
          <a:xfrm>
            <a:off x="793790" y="706993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450"/>
              <a:buFont typeface="Lato"/>
              <a:buNone/>
            </a:pPr>
            <a:r>
              <a:rPr b="1" i="0" lang="en-US" sz="44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Clinical Foundation: </a:t>
            </a:r>
            <a:endParaRPr b="1" i="0" sz="4450" u="none" cap="none" strike="noStrike">
              <a:solidFill>
                <a:srgbClr val="28282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450"/>
              <a:buFont typeface="Lato"/>
              <a:buNone/>
            </a:pPr>
            <a:r>
              <a:rPr b="1" i="0" lang="en-US" sz="4050" u="sng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Karanth's Test</a:t>
            </a:r>
            <a:endParaRPr b="0" i="0" sz="4050" u="sng" cap="none" strike="noStrike"/>
          </a:p>
        </p:txBody>
      </p:sp>
      <p:sp>
        <p:nvSpPr>
          <p:cNvPr id="86" name="Google Shape;86;p14"/>
          <p:cNvSpPr/>
          <p:nvPr/>
        </p:nvSpPr>
        <p:spPr>
          <a:xfrm>
            <a:off x="793790" y="2464713"/>
            <a:ext cx="3664744" cy="2032754"/>
          </a:xfrm>
          <a:prstGeom prst="roundRect">
            <a:avLst>
              <a:gd fmla="val 1674" name="adj"/>
            </a:avLst>
          </a:prstGeom>
          <a:solidFill>
            <a:srgbClr val="2828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4"/>
          <p:cNvSpPr/>
          <p:nvPr/>
        </p:nvSpPr>
        <p:spPr>
          <a:xfrm>
            <a:off x="1020604" y="2691527"/>
            <a:ext cx="3004899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Simple Visual Screening</a:t>
            </a:r>
            <a:endParaRPr b="0" i="0" sz="2200" u="none" cap="none" strike="noStrike"/>
          </a:p>
        </p:txBody>
      </p:sp>
      <p:sp>
        <p:nvSpPr>
          <p:cNvPr id="88" name="Google Shape;88;p14"/>
          <p:cNvSpPr/>
          <p:nvPr/>
        </p:nvSpPr>
        <p:spPr>
          <a:xfrm>
            <a:off x="1020604" y="3181945"/>
            <a:ext cx="321111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Compares knuckle hyperpigmentation vs flat phalanx shade</a:t>
            </a:r>
            <a:endParaRPr b="0" i="0" sz="1750" u="none" cap="none" strike="noStrike"/>
          </a:p>
        </p:txBody>
      </p:sp>
      <p:sp>
        <p:nvSpPr>
          <p:cNvPr id="89" name="Google Shape;89;p14"/>
          <p:cNvSpPr/>
          <p:nvPr/>
        </p:nvSpPr>
        <p:spPr>
          <a:xfrm>
            <a:off x="4685348" y="2464713"/>
            <a:ext cx="3664863" cy="2032754"/>
          </a:xfrm>
          <a:prstGeom prst="roundRect">
            <a:avLst>
              <a:gd fmla="val 1674" name="adj"/>
            </a:avLst>
          </a:prstGeom>
          <a:solidFill>
            <a:srgbClr val="2828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4"/>
          <p:cNvSpPr/>
          <p:nvPr/>
        </p:nvSpPr>
        <p:spPr>
          <a:xfrm>
            <a:off x="4912162" y="269152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Clinically Validated</a:t>
            </a:r>
            <a:endParaRPr b="0" i="0" sz="2200" u="none" cap="none" strike="noStrike"/>
          </a:p>
        </p:txBody>
      </p:sp>
      <p:sp>
        <p:nvSpPr>
          <p:cNvPr id="91" name="Google Shape;91;p14"/>
          <p:cNvSpPr/>
          <p:nvPr/>
        </p:nvSpPr>
        <p:spPr>
          <a:xfrm>
            <a:off x="4912162" y="3181945"/>
            <a:ext cx="321123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Published in JAPI (2015) with promising pilot results</a:t>
            </a:r>
            <a:endParaRPr b="0" i="0" sz="1750" u="none" cap="none" strike="noStrike"/>
          </a:p>
        </p:txBody>
      </p:sp>
      <p:sp>
        <p:nvSpPr>
          <p:cNvPr id="92" name="Google Shape;92;p14"/>
          <p:cNvSpPr/>
          <p:nvPr/>
        </p:nvSpPr>
        <p:spPr>
          <a:xfrm>
            <a:off x="793790" y="4724281"/>
            <a:ext cx="7556421" cy="1306949"/>
          </a:xfrm>
          <a:prstGeom prst="roundRect">
            <a:avLst>
              <a:gd fmla="val 2603" name="adj"/>
            </a:avLst>
          </a:prstGeom>
          <a:solidFill>
            <a:srgbClr val="2828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4"/>
          <p:cNvSpPr/>
          <p:nvPr/>
        </p:nvSpPr>
        <p:spPr>
          <a:xfrm>
            <a:off x="1020604" y="495109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Strong Accuracy</a:t>
            </a:r>
            <a:endParaRPr b="0" i="0" sz="2200" u="none" cap="none" strike="noStrike"/>
          </a:p>
        </p:txBody>
      </p:sp>
      <p:sp>
        <p:nvSpPr>
          <p:cNvPr id="94" name="Google Shape;94;p14"/>
          <p:cNvSpPr/>
          <p:nvPr/>
        </p:nvSpPr>
        <p:spPr>
          <a:xfrm>
            <a:off x="1020604" y="5441513"/>
            <a:ext cx="710279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~80% sensitivity, ~84% specificity in initial studies</a:t>
            </a:r>
            <a:endParaRPr b="0" i="0" sz="1750" u="none" cap="none" strike="noStrike"/>
          </a:p>
        </p:txBody>
      </p:sp>
      <p:sp>
        <p:nvSpPr>
          <p:cNvPr id="95" name="Google Shape;95;p14"/>
          <p:cNvSpPr/>
          <p:nvPr/>
        </p:nvSpPr>
        <p:spPr>
          <a:xfrm>
            <a:off x="1133951" y="6541532"/>
            <a:ext cx="721625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9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If knuckle-to-phalanx color difference is significant → possible B12 deficiency</a:t>
            </a:r>
            <a:endParaRPr b="0" i="0" sz="1950" u="none" cap="none" strike="noStrike"/>
          </a:p>
        </p:txBody>
      </p:sp>
      <p:sp>
        <p:nvSpPr>
          <p:cNvPr id="96" name="Google Shape;96;p14"/>
          <p:cNvSpPr/>
          <p:nvPr/>
        </p:nvSpPr>
        <p:spPr>
          <a:xfrm>
            <a:off x="793790" y="6286381"/>
            <a:ext cx="30480" cy="1236107"/>
          </a:xfrm>
          <a:prstGeom prst="rect">
            <a:avLst/>
          </a:prstGeom>
          <a:solidFill>
            <a:srgbClr val="2828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" name="Google Shape;97;p14"/>
          <p:cNvCxnSpPr/>
          <p:nvPr/>
        </p:nvCxnSpPr>
        <p:spPr>
          <a:xfrm flipH="1" rot="10800000">
            <a:off x="10345625" y="2168725"/>
            <a:ext cx="1450800" cy="39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" name="Google Shape;98;p14"/>
          <p:cNvCxnSpPr/>
          <p:nvPr/>
        </p:nvCxnSpPr>
        <p:spPr>
          <a:xfrm flipH="1" rot="10800000">
            <a:off x="10418894" y="2857402"/>
            <a:ext cx="1362900" cy="60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" name="Google Shape;99;p14"/>
          <p:cNvSpPr txBox="1"/>
          <p:nvPr/>
        </p:nvSpPr>
        <p:spPr>
          <a:xfrm>
            <a:off x="9261225" y="2388575"/>
            <a:ext cx="996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K</a:t>
            </a:r>
            <a:r>
              <a:rPr lang="en-US" sz="1800"/>
              <a:t>nuckle</a:t>
            </a:r>
            <a:endParaRPr sz="1800"/>
          </a:p>
        </p:txBody>
      </p:sp>
      <p:sp>
        <p:nvSpPr>
          <p:cNvPr id="100" name="Google Shape;100;p14"/>
          <p:cNvSpPr txBox="1"/>
          <p:nvPr/>
        </p:nvSpPr>
        <p:spPr>
          <a:xfrm>
            <a:off x="9144000" y="3370396"/>
            <a:ext cx="16266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F</a:t>
            </a:r>
            <a:r>
              <a:rPr lang="en-US" sz="1800"/>
              <a:t>lat Phalanx</a:t>
            </a:r>
            <a:endParaRPr sz="1800"/>
          </a:p>
        </p:txBody>
      </p:sp>
      <p:cxnSp>
        <p:nvCxnSpPr>
          <p:cNvPr id="101" name="Google Shape;101;p14"/>
          <p:cNvCxnSpPr/>
          <p:nvPr/>
        </p:nvCxnSpPr>
        <p:spPr>
          <a:xfrm flipH="1" rot="10800000">
            <a:off x="10345625" y="1670450"/>
            <a:ext cx="1611900" cy="2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" name="Google Shape;102;p14"/>
          <p:cNvSpPr txBox="1"/>
          <p:nvPr/>
        </p:nvSpPr>
        <p:spPr>
          <a:xfrm>
            <a:off x="9319846" y="1350696"/>
            <a:ext cx="16266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Middle</a:t>
            </a:r>
            <a:r>
              <a:rPr lang="en-US" sz="1800"/>
              <a:t> Phalanx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/>
          <p:nvPr/>
        </p:nvSpPr>
        <p:spPr>
          <a:xfrm>
            <a:off x="654248" y="513993"/>
            <a:ext cx="5548313" cy="525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3300"/>
              <a:buFont typeface="Lato"/>
              <a:buNone/>
            </a:pPr>
            <a:r>
              <a:rPr b="1" i="0" lang="en-US" sz="330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The Biology Behind the Signal</a:t>
            </a:r>
            <a:endParaRPr b="0" i="0" sz="3300" u="none" cap="none" strike="noStrike"/>
          </a:p>
        </p:txBody>
      </p:sp>
      <p:pic>
        <p:nvPicPr>
          <p:cNvPr descr="preencoded.png" id="109" name="Google Shape;10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248" y="1481257"/>
            <a:ext cx="5810012" cy="5810012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/>
          <p:nvPr/>
        </p:nvSpPr>
        <p:spPr>
          <a:xfrm>
            <a:off x="7528075" y="1379456"/>
            <a:ext cx="5022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300"/>
              <a:buFont typeface="Lato"/>
              <a:buNone/>
            </a:pPr>
            <a:r>
              <a:rPr b="0" i="0" lang="en-US" sz="24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01</a:t>
            </a:r>
            <a:endParaRPr b="0" i="0" sz="2400" u="none" cap="none" strike="noStrike"/>
          </a:p>
        </p:txBody>
      </p:sp>
      <p:sp>
        <p:nvSpPr>
          <p:cNvPr id="111" name="Google Shape;111;p15"/>
          <p:cNvSpPr/>
          <p:nvPr/>
        </p:nvSpPr>
        <p:spPr>
          <a:xfrm>
            <a:off x="7806507" y="1744266"/>
            <a:ext cx="6455700" cy="22800"/>
          </a:xfrm>
          <a:prstGeom prst="rect">
            <a:avLst/>
          </a:prstGeom>
          <a:solidFill>
            <a:srgbClr val="2828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5"/>
          <p:cNvSpPr/>
          <p:nvPr/>
        </p:nvSpPr>
        <p:spPr>
          <a:xfrm>
            <a:off x="8050941" y="1820475"/>
            <a:ext cx="57525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650"/>
              <a:buFont typeface="Lato"/>
              <a:buNone/>
            </a:pPr>
            <a:r>
              <a:rPr b="1" i="0" lang="en-US" sz="19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B12 deficiency reduces glutathione</a:t>
            </a:r>
            <a:endParaRPr b="0" i="0" sz="1950" u="none" cap="none" strike="noStrike"/>
          </a:p>
        </p:txBody>
      </p:sp>
      <p:sp>
        <p:nvSpPr>
          <p:cNvPr id="113" name="Google Shape;113;p15"/>
          <p:cNvSpPr/>
          <p:nvPr/>
        </p:nvSpPr>
        <p:spPr>
          <a:xfrm>
            <a:off x="7806507" y="2694146"/>
            <a:ext cx="6455700" cy="22800"/>
          </a:xfrm>
          <a:prstGeom prst="rect">
            <a:avLst/>
          </a:prstGeom>
          <a:solidFill>
            <a:srgbClr val="2828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5"/>
          <p:cNvSpPr/>
          <p:nvPr/>
        </p:nvSpPr>
        <p:spPr>
          <a:xfrm>
            <a:off x="7999171" y="2747750"/>
            <a:ext cx="54537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650"/>
              <a:buFont typeface="Lato"/>
              <a:buNone/>
            </a:pPr>
            <a:r>
              <a:rPr b="1" i="0" lang="en-US" sz="19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Lower glutathione increases melanin production</a:t>
            </a:r>
            <a:endParaRPr b="0" i="0" sz="1950" u="none" cap="none" strike="noStrike"/>
          </a:p>
        </p:txBody>
      </p:sp>
      <p:sp>
        <p:nvSpPr>
          <p:cNvPr id="115" name="Google Shape;115;p15"/>
          <p:cNvSpPr/>
          <p:nvPr/>
        </p:nvSpPr>
        <p:spPr>
          <a:xfrm>
            <a:off x="7806507" y="3644027"/>
            <a:ext cx="6455700" cy="22800"/>
          </a:xfrm>
          <a:prstGeom prst="rect">
            <a:avLst/>
          </a:prstGeom>
          <a:solidFill>
            <a:srgbClr val="2828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5"/>
          <p:cNvSpPr/>
          <p:nvPr/>
        </p:nvSpPr>
        <p:spPr>
          <a:xfrm>
            <a:off x="8050944" y="3708925"/>
            <a:ext cx="57525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650"/>
              <a:buFont typeface="Lato"/>
              <a:buNone/>
            </a:pPr>
            <a:r>
              <a:rPr b="1" i="0" lang="en-US" sz="19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Knuckles accumulate pigmentation faster</a:t>
            </a:r>
            <a:endParaRPr b="0" i="0" sz="1950" u="none" cap="none" strike="noStrike"/>
          </a:p>
        </p:txBody>
      </p:sp>
      <p:sp>
        <p:nvSpPr>
          <p:cNvPr id="117" name="Google Shape;117;p15"/>
          <p:cNvSpPr/>
          <p:nvPr/>
        </p:nvSpPr>
        <p:spPr>
          <a:xfrm>
            <a:off x="7806507" y="4593908"/>
            <a:ext cx="6455700" cy="22800"/>
          </a:xfrm>
          <a:prstGeom prst="rect">
            <a:avLst/>
          </a:prstGeom>
          <a:solidFill>
            <a:srgbClr val="2828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5"/>
          <p:cNvSpPr/>
          <p:nvPr/>
        </p:nvSpPr>
        <p:spPr>
          <a:xfrm>
            <a:off x="8050946" y="4593900"/>
            <a:ext cx="54537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650"/>
              <a:buFont typeface="Lato"/>
              <a:buNone/>
            </a:pPr>
            <a:r>
              <a:rPr b="1" i="0" lang="en-US" sz="19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Pattern visible weeks before severe symptoms</a:t>
            </a:r>
            <a:endParaRPr b="0" i="0" sz="1950" u="none" cap="none" strike="noStrike"/>
          </a:p>
        </p:txBody>
      </p:sp>
      <p:sp>
        <p:nvSpPr>
          <p:cNvPr id="119" name="Google Shape;119;p15"/>
          <p:cNvSpPr/>
          <p:nvPr/>
        </p:nvSpPr>
        <p:spPr>
          <a:xfrm>
            <a:off x="1200983" y="7879913"/>
            <a:ext cx="1260693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None/>
            </a:pPr>
            <a:r>
              <a:t/>
            </a:r>
            <a:endParaRPr b="0" i="0" sz="1300" u="none" cap="none" strike="noStrike"/>
          </a:p>
        </p:txBody>
      </p:sp>
      <p:sp>
        <p:nvSpPr>
          <p:cNvPr id="120" name="Google Shape;120;p15"/>
          <p:cNvSpPr/>
          <p:nvPr/>
        </p:nvSpPr>
        <p:spPr>
          <a:xfrm>
            <a:off x="11144250" y="7105649"/>
            <a:ext cx="3486000" cy="11241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15"/>
          <p:cNvPicPr preferRelativeResize="0"/>
          <p:nvPr/>
        </p:nvPicPr>
        <p:blipFill rotWithShape="1">
          <a:blip r:embed="rId4">
            <a:alphaModFix/>
          </a:blip>
          <a:srcRect b="44286" l="0" r="52761" t="0"/>
          <a:stretch/>
        </p:blipFill>
        <p:spPr>
          <a:xfrm>
            <a:off x="11806675" y="229025"/>
            <a:ext cx="2501625" cy="59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/>
          <p:nvPr/>
        </p:nvSpPr>
        <p:spPr>
          <a:xfrm>
            <a:off x="7528075" y="2288306"/>
            <a:ext cx="5022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300"/>
              <a:buFont typeface="Lato"/>
              <a:buNone/>
            </a:pPr>
            <a:r>
              <a:rPr b="0" i="0" lang="en-US" sz="24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r>
              <a:rPr lang="en-US" sz="240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b="0" i="0" sz="2400" u="none" cap="none" strike="noStrike"/>
          </a:p>
        </p:txBody>
      </p:sp>
      <p:sp>
        <p:nvSpPr>
          <p:cNvPr id="123" name="Google Shape;123;p15"/>
          <p:cNvSpPr/>
          <p:nvPr/>
        </p:nvSpPr>
        <p:spPr>
          <a:xfrm>
            <a:off x="7528075" y="3215331"/>
            <a:ext cx="5022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300"/>
              <a:buFont typeface="Lato"/>
              <a:buNone/>
            </a:pPr>
            <a:r>
              <a:rPr b="0" i="0" lang="en-US" sz="24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r>
              <a:rPr lang="en-US" sz="240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b="0" i="0" sz="2400" u="none" cap="none" strike="noStrike"/>
          </a:p>
        </p:txBody>
      </p:sp>
      <p:sp>
        <p:nvSpPr>
          <p:cNvPr id="124" name="Google Shape;124;p15"/>
          <p:cNvSpPr/>
          <p:nvPr/>
        </p:nvSpPr>
        <p:spPr>
          <a:xfrm>
            <a:off x="7528081" y="4142356"/>
            <a:ext cx="5022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300"/>
              <a:buFont typeface="Lato"/>
              <a:buNone/>
            </a:pPr>
            <a:r>
              <a:rPr b="0" i="0" lang="en-US" sz="24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r>
              <a:rPr lang="en-US" sz="240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 b="0" i="0" sz="240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0" name="Google Shape;13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/>
          <p:nvPr/>
        </p:nvSpPr>
        <p:spPr>
          <a:xfrm>
            <a:off x="793790" y="786170"/>
            <a:ext cx="3685937" cy="4607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2900"/>
              <a:buFont typeface="Lato"/>
              <a:buNone/>
            </a:pPr>
            <a:r>
              <a:rPr b="1" i="0" lang="en-US" sz="290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Our Innovation</a:t>
            </a:r>
            <a:endParaRPr b="0" i="0" sz="2900" u="none" cap="none" strike="noStrike"/>
          </a:p>
        </p:txBody>
      </p:sp>
      <p:sp>
        <p:nvSpPr>
          <p:cNvPr id="132" name="Google Shape;132;p16"/>
          <p:cNvSpPr/>
          <p:nvPr/>
        </p:nvSpPr>
        <p:spPr>
          <a:xfrm>
            <a:off x="793801" y="1468050"/>
            <a:ext cx="8350200" cy="18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5800"/>
              <a:buFont typeface="Lato"/>
              <a:buNone/>
            </a:pPr>
            <a:r>
              <a:rPr b="1" lang="en-US" sz="4900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Camera-based Karanth Test Screening Made Simple</a:t>
            </a:r>
            <a:endParaRPr b="0" i="0" sz="4900" u="none" cap="none" strike="noStrike"/>
          </a:p>
        </p:txBody>
      </p:sp>
      <p:pic>
        <p:nvPicPr>
          <p:cNvPr descr="preencoded.png" id="133" name="Google Shape;13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3532227"/>
            <a:ext cx="368498" cy="368498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793806" y="4084925"/>
            <a:ext cx="34962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450"/>
              <a:buFont typeface="Lato"/>
              <a:buNone/>
            </a:pPr>
            <a:r>
              <a:rPr b="1" i="0" lang="en-US" sz="21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Hand Landmark Detection</a:t>
            </a:r>
            <a:endParaRPr b="0" i="0" sz="2150" u="none" cap="none" strike="noStrike"/>
          </a:p>
        </p:txBody>
      </p:sp>
      <p:sp>
        <p:nvSpPr>
          <p:cNvPr id="135" name="Google Shape;135;p16"/>
          <p:cNvSpPr/>
          <p:nvPr/>
        </p:nvSpPr>
        <p:spPr>
          <a:xfrm>
            <a:off x="793790" y="4403646"/>
            <a:ext cx="7556421" cy="2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150"/>
              <a:buFont typeface="Lato"/>
              <a:buNone/>
            </a:pPr>
            <a:r>
              <a:rPr b="0" i="0" lang="en-US" sz="19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Automatic identification of finger joints and skin regions</a:t>
            </a:r>
            <a:endParaRPr b="0" i="0" sz="1950" u="none" cap="none" strike="noStrike"/>
          </a:p>
        </p:txBody>
      </p:sp>
      <p:pic>
        <p:nvPicPr>
          <p:cNvPr descr="preencoded.png" id="136" name="Google Shape;136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790" y="4934188"/>
            <a:ext cx="368498" cy="368498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/>
          <p:nvPr/>
        </p:nvSpPr>
        <p:spPr>
          <a:xfrm>
            <a:off x="793811" y="5486875"/>
            <a:ext cx="47823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450"/>
              <a:buFont typeface="Lato"/>
              <a:buNone/>
            </a:pPr>
            <a:r>
              <a:rPr b="1" i="0" lang="en-US" sz="21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Precise Color Measurement</a:t>
            </a:r>
            <a:endParaRPr b="0" i="0" sz="2150" u="none" cap="none" strike="noStrike"/>
          </a:p>
        </p:txBody>
      </p:sp>
      <p:sp>
        <p:nvSpPr>
          <p:cNvPr id="138" name="Google Shape;138;p16"/>
          <p:cNvSpPr/>
          <p:nvPr/>
        </p:nvSpPr>
        <p:spPr>
          <a:xfrm>
            <a:off x="793790" y="5805607"/>
            <a:ext cx="7556421" cy="2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150"/>
              <a:buFont typeface="Lato"/>
              <a:buNone/>
            </a:pPr>
            <a:r>
              <a:rPr b="0" i="0" lang="en-US" sz="19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Scientific ΔE calculation in CIELAB color space</a:t>
            </a:r>
            <a:endParaRPr b="0" i="0" sz="1950" u="none" cap="none" strike="noStrike"/>
          </a:p>
        </p:txBody>
      </p:sp>
      <p:pic>
        <p:nvPicPr>
          <p:cNvPr descr="preencoded.png" id="139" name="Google Shape;139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3790" y="6336149"/>
            <a:ext cx="368498" cy="368498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6"/>
          <p:cNvSpPr/>
          <p:nvPr/>
        </p:nvSpPr>
        <p:spPr>
          <a:xfrm>
            <a:off x="793810" y="6888825"/>
            <a:ext cx="37653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450"/>
              <a:buFont typeface="Lato"/>
              <a:buNone/>
            </a:pPr>
            <a:r>
              <a:rPr b="1" i="0" lang="en-US" sz="21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Risk Assessment</a:t>
            </a:r>
            <a:endParaRPr b="0" i="0" sz="2150" u="none" cap="none" strike="noStrike"/>
          </a:p>
        </p:txBody>
      </p:sp>
      <p:sp>
        <p:nvSpPr>
          <p:cNvPr id="141" name="Google Shape;141;p16"/>
          <p:cNvSpPr/>
          <p:nvPr/>
        </p:nvSpPr>
        <p:spPr>
          <a:xfrm>
            <a:off x="793790" y="7207568"/>
            <a:ext cx="7556421" cy="2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150"/>
              <a:buFont typeface="Lato"/>
              <a:buNone/>
            </a:pPr>
            <a:r>
              <a:rPr b="0" i="0" lang="en-US" sz="19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Outputs screening level, not diagnosis—100% non-invasive</a:t>
            </a:r>
            <a:endParaRPr b="0" i="0" sz="1950" u="none" cap="none" strike="noStrike"/>
          </a:p>
        </p:txBody>
      </p:sp>
      <p:pic>
        <p:nvPicPr>
          <p:cNvPr id="142" name="Google Shape;142;p16"/>
          <p:cNvPicPr preferRelativeResize="0"/>
          <p:nvPr/>
        </p:nvPicPr>
        <p:blipFill rotWithShape="1">
          <a:blip r:embed="rId7">
            <a:alphaModFix/>
          </a:blip>
          <a:srcRect b="44286" l="0" r="52761" t="0"/>
          <a:stretch/>
        </p:blipFill>
        <p:spPr>
          <a:xfrm>
            <a:off x="11806675" y="229025"/>
            <a:ext cx="2501625" cy="5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"/>
          <p:cNvSpPr/>
          <p:nvPr/>
        </p:nvSpPr>
        <p:spPr>
          <a:xfrm>
            <a:off x="793790" y="787003"/>
            <a:ext cx="4252913" cy="5316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57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3300"/>
              <a:buFont typeface="Lato"/>
              <a:buNone/>
            </a:pPr>
            <a:r>
              <a:rPr b="1" i="0" lang="en-US" sz="330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How It Works</a:t>
            </a:r>
            <a:endParaRPr b="0" i="0" sz="3300" u="none" cap="none" strike="noStrike"/>
          </a:p>
        </p:txBody>
      </p:sp>
      <p:pic>
        <p:nvPicPr>
          <p:cNvPr descr="preencoded.png" id="149" name="Google Shape;14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2405" y="1658779"/>
            <a:ext cx="510302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7"/>
          <p:cNvSpPr/>
          <p:nvPr/>
        </p:nvSpPr>
        <p:spPr>
          <a:xfrm>
            <a:off x="1532728" y="1828800"/>
            <a:ext cx="21264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650"/>
              <a:buFont typeface="Lato"/>
              <a:buNone/>
            </a:pPr>
            <a:r>
              <a:rPr b="1" i="0" lang="en-US" sz="21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Camera Capture</a:t>
            </a:r>
            <a:endParaRPr b="0" i="0" sz="2150" u="none" cap="none" strike="noStrike"/>
          </a:p>
        </p:txBody>
      </p:sp>
      <p:sp>
        <p:nvSpPr>
          <p:cNvPr id="151" name="Google Shape;151;p17"/>
          <p:cNvSpPr/>
          <p:nvPr/>
        </p:nvSpPr>
        <p:spPr>
          <a:xfrm>
            <a:off x="1532728" y="2196584"/>
            <a:ext cx="123624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300"/>
              <a:buFont typeface="Lato"/>
              <a:buNone/>
            </a:pPr>
            <a:r>
              <a:rPr b="0" i="0" lang="en-US" sz="19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User places hand palm-down inside guided frame</a:t>
            </a:r>
            <a:endParaRPr b="0" i="0" sz="1900" u="none" cap="none" strike="noStrike"/>
          </a:p>
        </p:txBody>
      </p:sp>
      <p:pic>
        <p:nvPicPr>
          <p:cNvPr descr="preencoded.png" id="152" name="Google Shape;15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0133" y="2849523"/>
            <a:ext cx="510302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7"/>
          <p:cNvSpPr/>
          <p:nvPr/>
        </p:nvSpPr>
        <p:spPr>
          <a:xfrm>
            <a:off x="1890456" y="3019544"/>
            <a:ext cx="21264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650"/>
              <a:buFont typeface="Lato"/>
              <a:buNone/>
            </a:pPr>
            <a:r>
              <a:rPr b="1" i="0" lang="en-US" sz="21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AI Detection</a:t>
            </a:r>
            <a:endParaRPr b="0" i="0" sz="2150" u="none" cap="none" strike="noStrike"/>
          </a:p>
        </p:txBody>
      </p:sp>
      <p:sp>
        <p:nvSpPr>
          <p:cNvPr id="154" name="Google Shape;154;p17"/>
          <p:cNvSpPr/>
          <p:nvPr/>
        </p:nvSpPr>
        <p:spPr>
          <a:xfrm>
            <a:off x="1890456" y="3387328"/>
            <a:ext cx="121074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300"/>
              <a:buFont typeface="Lato"/>
              <a:buNone/>
            </a:pPr>
            <a:r>
              <a:rPr b="0" i="0" lang="en-US" sz="19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MediaPipe Hands identifies finger joints automatically</a:t>
            </a:r>
            <a:endParaRPr b="0" i="0" sz="1900" u="none" cap="none" strike="noStrike"/>
          </a:p>
        </p:txBody>
      </p:sp>
      <p:pic>
        <p:nvPicPr>
          <p:cNvPr descr="preencoded.png" id="155" name="Google Shape;15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0438" y="4040267"/>
            <a:ext cx="510302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7"/>
          <p:cNvSpPr/>
          <p:nvPr/>
        </p:nvSpPr>
        <p:spPr>
          <a:xfrm>
            <a:off x="2350761" y="4210288"/>
            <a:ext cx="21264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650"/>
              <a:buFont typeface="Lato"/>
              <a:buNone/>
            </a:pPr>
            <a:r>
              <a:rPr b="1" i="0" lang="en-US" sz="21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ROI Extraction</a:t>
            </a:r>
            <a:endParaRPr b="0" i="0" sz="2150" u="none" cap="none" strike="noStrike"/>
          </a:p>
        </p:txBody>
      </p:sp>
      <p:sp>
        <p:nvSpPr>
          <p:cNvPr id="157" name="Google Shape;157;p17"/>
          <p:cNvSpPr/>
          <p:nvPr/>
        </p:nvSpPr>
        <p:spPr>
          <a:xfrm>
            <a:off x="2350761" y="4578072"/>
            <a:ext cx="118521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300"/>
              <a:buFont typeface="Lato"/>
              <a:buNone/>
            </a:pPr>
            <a:r>
              <a:rPr b="0" i="0" lang="en-US" sz="19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Point A (knuckle) and Point B (phalanx) regions isolated</a:t>
            </a:r>
            <a:endParaRPr b="0" i="0" sz="1900" u="none" cap="none" strike="noStrike"/>
          </a:p>
        </p:txBody>
      </p:sp>
      <p:pic>
        <p:nvPicPr>
          <p:cNvPr descr="preencoded.png" id="158" name="Google Shape;15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7474" y="5231011"/>
            <a:ext cx="510302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7"/>
          <p:cNvSpPr/>
          <p:nvPr/>
        </p:nvSpPr>
        <p:spPr>
          <a:xfrm>
            <a:off x="2737797" y="5401032"/>
            <a:ext cx="21264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650"/>
              <a:buFont typeface="Lato"/>
              <a:buNone/>
            </a:pPr>
            <a:r>
              <a:rPr b="1" i="0" lang="en-US" sz="21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Color Analysis</a:t>
            </a:r>
            <a:endParaRPr b="0" i="0" sz="2150" u="none" cap="none" strike="noStrike"/>
          </a:p>
        </p:txBody>
      </p:sp>
      <p:sp>
        <p:nvSpPr>
          <p:cNvPr id="160" name="Google Shape;160;p17"/>
          <p:cNvSpPr/>
          <p:nvPr/>
        </p:nvSpPr>
        <p:spPr>
          <a:xfrm>
            <a:off x="2737797" y="5768816"/>
            <a:ext cx="115971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300"/>
              <a:buFont typeface="Lato"/>
              <a:buNone/>
            </a:pPr>
            <a:r>
              <a:rPr b="0" i="0" lang="en-US" sz="19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RGB converted to CIELAB, ΔE difference computed</a:t>
            </a:r>
            <a:endParaRPr b="0" i="0" sz="1900" u="none" cap="none" strike="noStrike"/>
          </a:p>
        </p:txBody>
      </p:sp>
      <p:pic>
        <p:nvPicPr>
          <p:cNvPr descr="preencoded.png" id="161" name="Google Shape;16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1746" y="6421755"/>
            <a:ext cx="510302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7"/>
          <p:cNvSpPr/>
          <p:nvPr/>
        </p:nvSpPr>
        <p:spPr>
          <a:xfrm>
            <a:off x="3142069" y="6591776"/>
            <a:ext cx="21264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650"/>
              <a:buFont typeface="Lato"/>
              <a:buNone/>
            </a:pPr>
            <a:r>
              <a:rPr b="1" i="0" lang="en-US" sz="21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Risk Output</a:t>
            </a:r>
            <a:endParaRPr b="0" i="0" sz="2150" u="none" cap="none" strike="noStrike"/>
          </a:p>
        </p:txBody>
      </p:sp>
      <p:sp>
        <p:nvSpPr>
          <p:cNvPr id="163" name="Google Shape;163;p17"/>
          <p:cNvSpPr/>
          <p:nvPr/>
        </p:nvSpPr>
        <p:spPr>
          <a:xfrm>
            <a:off x="3142069" y="6959560"/>
            <a:ext cx="118521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300"/>
              <a:buFont typeface="Lato"/>
              <a:buNone/>
            </a:pPr>
            <a:r>
              <a:rPr b="0" i="0" lang="en-US" sz="19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Karanth threshold applied: Low / Borderline / Possible Deficiency</a:t>
            </a:r>
            <a:endParaRPr b="0" i="0" sz="1900" u="none" cap="none" strike="noStrike"/>
          </a:p>
        </p:txBody>
      </p:sp>
      <p:sp>
        <p:nvSpPr>
          <p:cNvPr id="164" name="Google Shape;164;p17"/>
          <p:cNvSpPr/>
          <p:nvPr/>
        </p:nvSpPr>
        <p:spPr>
          <a:xfrm>
            <a:off x="11144250" y="7105649"/>
            <a:ext cx="3486000" cy="11241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17"/>
          <p:cNvPicPr preferRelativeResize="0"/>
          <p:nvPr/>
        </p:nvPicPr>
        <p:blipFill rotWithShape="1">
          <a:blip r:embed="rId4">
            <a:alphaModFix/>
          </a:blip>
          <a:srcRect b="44286" l="0" r="52761" t="0"/>
          <a:stretch/>
        </p:blipFill>
        <p:spPr>
          <a:xfrm>
            <a:off x="11806675" y="229025"/>
            <a:ext cx="2501625" cy="5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/>
          <p:nvPr/>
        </p:nvSpPr>
        <p:spPr>
          <a:xfrm>
            <a:off x="792361" y="622578"/>
            <a:ext cx="7419499" cy="6367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000"/>
              <a:buFont typeface="Lato"/>
              <a:buNone/>
            </a:pPr>
            <a:r>
              <a:rPr b="1" i="0" lang="en-US" sz="400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Live Demo: 10-Second Screening</a:t>
            </a:r>
            <a:endParaRPr b="0" i="0" sz="4000" u="none" cap="none" strike="noStrike"/>
          </a:p>
        </p:txBody>
      </p:sp>
      <p:pic>
        <p:nvPicPr>
          <p:cNvPr descr="preencoded.png" id="172" name="Google Shape;17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361" y="1794153"/>
            <a:ext cx="5037415" cy="50374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3" name="Google Shape;17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94076" y="1794153"/>
            <a:ext cx="1018818" cy="122253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8"/>
          <p:cNvSpPr/>
          <p:nvPr/>
        </p:nvSpPr>
        <p:spPr>
          <a:xfrm>
            <a:off x="8116610" y="1997869"/>
            <a:ext cx="2546985" cy="3182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000"/>
              <a:buFont typeface="Lato"/>
              <a:buNone/>
            </a:pPr>
            <a:r>
              <a:rPr b="1" i="0" lang="en-US" sz="20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Open web app</a:t>
            </a:r>
            <a:endParaRPr b="0" i="0" sz="2000" u="none" cap="none" strike="noStrike"/>
          </a:p>
        </p:txBody>
      </p:sp>
      <p:pic>
        <p:nvPicPr>
          <p:cNvPr descr="preencoded.png" id="175" name="Google Shape;175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94076" y="3016687"/>
            <a:ext cx="1018818" cy="122253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8"/>
          <p:cNvSpPr/>
          <p:nvPr/>
        </p:nvSpPr>
        <p:spPr>
          <a:xfrm>
            <a:off x="8116610" y="3220403"/>
            <a:ext cx="4217908" cy="3182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000"/>
              <a:buFont typeface="Lato"/>
              <a:buNone/>
            </a:pPr>
            <a:r>
              <a:rPr b="1" i="0" lang="en-US" sz="20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Live hand scan </a:t>
            </a:r>
            <a:endParaRPr b="0" i="0" sz="2000" u="none" cap="none" strike="noStrike"/>
          </a:p>
        </p:txBody>
      </p:sp>
      <p:pic>
        <p:nvPicPr>
          <p:cNvPr descr="preencoded.png" id="177" name="Google Shape;177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94076" y="4239220"/>
            <a:ext cx="1018818" cy="122253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8"/>
          <p:cNvSpPr/>
          <p:nvPr/>
        </p:nvSpPr>
        <p:spPr>
          <a:xfrm>
            <a:off x="8116610" y="4442936"/>
            <a:ext cx="2774275" cy="3182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000"/>
              <a:buFont typeface="Lato"/>
              <a:buNone/>
            </a:pPr>
            <a:r>
              <a:rPr b="1" i="0" lang="en-US" sz="20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Real-time ΔE calculation</a:t>
            </a:r>
            <a:endParaRPr b="0" i="0" sz="2000" u="none" cap="none" strike="noStrike"/>
          </a:p>
        </p:txBody>
      </p:sp>
      <p:pic>
        <p:nvPicPr>
          <p:cNvPr descr="preencoded.png" id="179" name="Google Shape;179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94076" y="5461754"/>
            <a:ext cx="1018818" cy="122253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8"/>
          <p:cNvSpPr/>
          <p:nvPr/>
        </p:nvSpPr>
        <p:spPr>
          <a:xfrm>
            <a:off x="8116610" y="5665470"/>
            <a:ext cx="3042166" cy="3182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000"/>
              <a:buFont typeface="Lato"/>
              <a:buNone/>
            </a:pPr>
            <a:r>
              <a:rPr b="1" i="0" lang="en-US" sz="20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Instant </a:t>
            </a:r>
            <a:r>
              <a:rPr b="1" i="0" lang="en-US" sz="20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result</a:t>
            </a:r>
            <a:endParaRPr b="0" i="0" sz="2000" u="none" cap="none" strike="noStrike"/>
          </a:p>
        </p:txBody>
      </p:sp>
      <p:sp>
        <p:nvSpPr>
          <p:cNvPr id="181" name="Google Shape;181;p18"/>
          <p:cNvSpPr/>
          <p:nvPr/>
        </p:nvSpPr>
        <p:spPr>
          <a:xfrm>
            <a:off x="792361" y="7289959"/>
            <a:ext cx="13045678" cy="325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600"/>
              <a:buFont typeface="Lato"/>
              <a:buNone/>
            </a:pPr>
            <a:r>
              <a:rPr b="0" i="0" lang="en-US" sz="16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Complete screening process from camera open to result in under 10 seconds</a:t>
            </a:r>
            <a:endParaRPr b="0" i="0" sz="1600" u="none" cap="none" strike="noStrike"/>
          </a:p>
        </p:txBody>
      </p:sp>
      <p:sp>
        <p:nvSpPr>
          <p:cNvPr id="182" name="Google Shape;182;p18"/>
          <p:cNvSpPr/>
          <p:nvPr/>
        </p:nvSpPr>
        <p:spPr>
          <a:xfrm>
            <a:off x="11144250" y="7105649"/>
            <a:ext cx="3486000" cy="11241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18"/>
          <p:cNvPicPr preferRelativeResize="0"/>
          <p:nvPr/>
        </p:nvPicPr>
        <p:blipFill rotWithShape="1">
          <a:blip r:embed="rId8">
            <a:alphaModFix/>
          </a:blip>
          <a:srcRect b="44286" l="0" r="52761" t="0"/>
          <a:stretch/>
        </p:blipFill>
        <p:spPr>
          <a:xfrm>
            <a:off x="11806675" y="229025"/>
            <a:ext cx="2501625" cy="5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9" name="Google Shape;18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9"/>
          <p:cNvSpPr/>
          <p:nvPr/>
        </p:nvSpPr>
        <p:spPr>
          <a:xfrm>
            <a:off x="793790" y="947857"/>
            <a:ext cx="7058025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450"/>
              <a:buFont typeface="Lato"/>
              <a:buNone/>
            </a:pPr>
            <a:r>
              <a:rPr b="1" i="0" lang="en-US" sz="44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Understanding Your Results</a:t>
            </a:r>
            <a:endParaRPr b="0" i="0" sz="4450" u="none" cap="none" strike="noStrike"/>
          </a:p>
        </p:txBody>
      </p:sp>
      <p:sp>
        <p:nvSpPr>
          <p:cNvPr id="191" name="Google Shape;191;p19"/>
          <p:cNvSpPr/>
          <p:nvPr/>
        </p:nvSpPr>
        <p:spPr>
          <a:xfrm>
            <a:off x="793790" y="1747361"/>
            <a:ext cx="7556421" cy="850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2650"/>
              <a:buFont typeface="Lato"/>
              <a:buNone/>
            </a:pPr>
            <a:r>
              <a:rPr b="1" i="0" lang="en-US" sz="26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We provide screening risk assessment, not medical diagnosis</a:t>
            </a:r>
            <a:endParaRPr b="0" i="0" sz="2650" u="none" cap="none" strike="noStrike"/>
          </a:p>
        </p:txBody>
      </p:sp>
      <p:sp>
        <p:nvSpPr>
          <p:cNvPr id="192" name="Google Shape;192;p19"/>
          <p:cNvSpPr/>
          <p:nvPr/>
        </p:nvSpPr>
        <p:spPr>
          <a:xfrm>
            <a:off x="793790" y="2938105"/>
            <a:ext cx="3664744" cy="2239804"/>
          </a:xfrm>
          <a:prstGeom prst="roundRect">
            <a:avLst>
              <a:gd fmla="val 1519" name="adj"/>
            </a:avLst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9"/>
          <p:cNvSpPr/>
          <p:nvPr/>
        </p:nvSpPr>
        <p:spPr>
          <a:xfrm>
            <a:off x="1020604" y="3164919"/>
            <a:ext cx="3211116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Lato"/>
              <a:buNone/>
            </a:pPr>
            <a:r>
              <a:rPr b="1" i="0" lang="en-US" sz="265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Low Risk</a:t>
            </a:r>
            <a:endParaRPr b="0" i="0" sz="2650" u="none" cap="none" strike="noStrike"/>
          </a:p>
        </p:txBody>
      </p:sp>
      <p:sp>
        <p:nvSpPr>
          <p:cNvPr id="194" name="Google Shape;194;p19"/>
          <p:cNvSpPr/>
          <p:nvPr/>
        </p:nvSpPr>
        <p:spPr>
          <a:xfrm>
            <a:off x="1020604" y="3726299"/>
            <a:ext cx="321111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ΔE ≤ 1.</a:t>
            </a:r>
            <a:r>
              <a:rPr lang="en-US" sz="1750">
                <a:latin typeface="Lato"/>
                <a:ea typeface="Lato"/>
                <a:cs typeface="Lato"/>
                <a:sym typeface="Lato"/>
              </a:rPr>
              <a:t>5</a:t>
            </a:r>
            <a:endParaRPr b="0" i="0" sz="1750" u="none" cap="none" strike="noStrike"/>
          </a:p>
        </p:txBody>
      </p:sp>
      <p:sp>
        <p:nvSpPr>
          <p:cNvPr id="195" name="Google Shape;195;p19"/>
          <p:cNvSpPr/>
          <p:nvPr/>
        </p:nvSpPr>
        <p:spPr>
          <a:xfrm>
            <a:off x="1020604" y="4225290"/>
            <a:ext cx="3211116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Knuckle pigmentation within normal range</a:t>
            </a:r>
            <a:endParaRPr b="0" i="0" sz="1750" u="none" cap="none" strike="noStrike"/>
          </a:p>
        </p:txBody>
      </p:sp>
      <p:sp>
        <p:nvSpPr>
          <p:cNvPr id="196" name="Google Shape;196;p19"/>
          <p:cNvSpPr/>
          <p:nvPr/>
        </p:nvSpPr>
        <p:spPr>
          <a:xfrm>
            <a:off x="4685348" y="2938105"/>
            <a:ext cx="3664863" cy="2239804"/>
          </a:xfrm>
          <a:prstGeom prst="roundRect">
            <a:avLst>
              <a:gd fmla="val 1519" name="adj"/>
            </a:avLst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9"/>
          <p:cNvSpPr/>
          <p:nvPr/>
        </p:nvSpPr>
        <p:spPr>
          <a:xfrm>
            <a:off x="4912162" y="3164919"/>
            <a:ext cx="3211235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Lato"/>
              <a:buNone/>
            </a:pPr>
            <a:r>
              <a:rPr b="1" i="0" lang="en-US" sz="265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Borderline</a:t>
            </a:r>
            <a:endParaRPr b="0" i="0" sz="2650" u="none" cap="none" strike="noStrike"/>
          </a:p>
        </p:txBody>
      </p:sp>
      <p:sp>
        <p:nvSpPr>
          <p:cNvPr id="198" name="Google Shape;198;p19"/>
          <p:cNvSpPr/>
          <p:nvPr/>
        </p:nvSpPr>
        <p:spPr>
          <a:xfrm>
            <a:off x="4912162" y="3726299"/>
            <a:ext cx="321123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1.</a:t>
            </a:r>
            <a:r>
              <a:rPr lang="en-US" sz="1750">
                <a:latin typeface="Lato"/>
                <a:ea typeface="Lato"/>
                <a:cs typeface="Lato"/>
                <a:sym typeface="Lato"/>
              </a:rPr>
              <a:t>5</a:t>
            </a:r>
            <a:r>
              <a:rPr b="0" i="0" lang="en-US" sz="175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&lt; ΔE ≤ </a:t>
            </a:r>
            <a:r>
              <a:rPr lang="en-US" sz="1750">
                <a:latin typeface="Lato"/>
                <a:ea typeface="Lato"/>
                <a:cs typeface="Lato"/>
                <a:sym typeface="Lato"/>
              </a:rPr>
              <a:t>3</a:t>
            </a:r>
            <a:endParaRPr b="0" i="0" sz="1750" u="none" cap="none" strike="noStrike"/>
          </a:p>
        </p:txBody>
      </p:sp>
      <p:sp>
        <p:nvSpPr>
          <p:cNvPr id="199" name="Google Shape;199;p19"/>
          <p:cNvSpPr/>
          <p:nvPr/>
        </p:nvSpPr>
        <p:spPr>
          <a:xfrm>
            <a:off x="4912162" y="4225290"/>
            <a:ext cx="321123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Monitor symptoms, consider dietary adjustment</a:t>
            </a:r>
            <a:endParaRPr b="0" i="0" sz="1750" u="none" cap="none" strike="noStrike"/>
          </a:p>
        </p:txBody>
      </p:sp>
      <p:sp>
        <p:nvSpPr>
          <p:cNvPr id="200" name="Google Shape;200;p19"/>
          <p:cNvSpPr/>
          <p:nvPr/>
        </p:nvSpPr>
        <p:spPr>
          <a:xfrm>
            <a:off x="793790" y="5404723"/>
            <a:ext cx="7556421" cy="1876901"/>
          </a:xfrm>
          <a:prstGeom prst="roundRect">
            <a:avLst>
              <a:gd fmla="val 1813" name="adj"/>
            </a:avLst>
          </a:prstGeom>
          <a:solidFill>
            <a:srgbClr val="F443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020604" y="5631537"/>
            <a:ext cx="3402330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50"/>
              <a:buFont typeface="Lato"/>
              <a:buNone/>
            </a:pPr>
            <a:r>
              <a:rPr b="1" i="0" lang="en-US" sz="265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Possible Deficiency</a:t>
            </a:r>
            <a:endParaRPr b="0" i="0" sz="2650" u="none" cap="none" strike="noStrike"/>
          </a:p>
        </p:txBody>
      </p:sp>
      <p:sp>
        <p:nvSpPr>
          <p:cNvPr id="202" name="Google Shape;202;p19"/>
          <p:cNvSpPr/>
          <p:nvPr/>
        </p:nvSpPr>
        <p:spPr>
          <a:xfrm>
            <a:off x="1020604" y="6192917"/>
            <a:ext cx="710279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ΔE &gt; </a:t>
            </a:r>
            <a:r>
              <a:rPr lang="en-US" sz="175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b="0" i="0" sz="1750" u="none" cap="none" strike="noStrike"/>
          </a:p>
        </p:txBody>
      </p:sp>
      <p:sp>
        <p:nvSpPr>
          <p:cNvPr id="203" name="Google Shape;203;p19"/>
          <p:cNvSpPr/>
          <p:nvPr/>
        </p:nvSpPr>
        <p:spPr>
          <a:xfrm>
            <a:off x="1020604" y="6691908"/>
            <a:ext cx="710279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Recommend serum B12 blood test</a:t>
            </a:r>
            <a:endParaRPr b="0" i="0" sz="1750" u="none" cap="none" strike="noStrike"/>
          </a:p>
        </p:txBody>
      </p:sp>
      <p:pic>
        <p:nvPicPr>
          <p:cNvPr id="204" name="Google Shape;204;p19"/>
          <p:cNvPicPr preferRelativeResize="0"/>
          <p:nvPr/>
        </p:nvPicPr>
        <p:blipFill rotWithShape="1">
          <a:blip r:embed="rId4">
            <a:alphaModFix/>
          </a:blip>
          <a:srcRect b="44286" l="0" r="52761" t="0"/>
          <a:stretch/>
        </p:blipFill>
        <p:spPr>
          <a:xfrm>
            <a:off x="11806675" y="229025"/>
            <a:ext cx="2501625" cy="5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0"/>
          <p:cNvSpPr/>
          <p:nvPr/>
        </p:nvSpPr>
        <p:spPr>
          <a:xfrm>
            <a:off x="793790" y="687829"/>
            <a:ext cx="4850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3100"/>
              <a:buFont typeface="Lato"/>
              <a:buNone/>
            </a:pPr>
            <a:r>
              <a:rPr b="1" lang="en-US" sz="3100" u="sng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Behind the Scene		</a:t>
            </a:r>
            <a:endParaRPr b="0" i="0" sz="3100" u="sng" cap="none" strike="noStrike"/>
          </a:p>
        </p:txBody>
      </p:sp>
      <p:sp>
        <p:nvSpPr>
          <p:cNvPr id="211" name="Google Shape;211;p20"/>
          <p:cNvSpPr/>
          <p:nvPr/>
        </p:nvSpPr>
        <p:spPr>
          <a:xfrm>
            <a:off x="488990" y="1814607"/>
            <a:ext cx="357300" cy="357300"/>
          </a:xfrm>
          <a:prstGeom prst="roundRect">
            <a:avLst>
              <a:gd fmla="val 6668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0"/>
          <p:cNvSpPr/>
          <p:nvPr/>
        </p:nvSpPr>
        <p:spPr>
          <a:xfrm>
            <a:off x="1004872" y="1869150"/>
            <a:ext cx="26649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550"/>
              <a:buFont typeface="Lato"/>
              <a:buNone/>
            </a:pPr>
            <a:r>
              <a:rPr b="1" lang="en-US" sz="19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Flask API</a:t>
            </a:r>
            <a:endParaRPr b="0" i="0" sz="1950" u="none" cap="none" strike="noStrike"/>
          </a:p>
        </p:txBody>
      </p:sp>
      <p:sp>
        <p:nvSpPr>
          <p:cNvPr id="213" name="Google Shape;213;p20"/>
          <p:cNvSpPr/>
          <p:nvPr/>
        </p:nvSpPr>
        <p:spPr>
          <a:xfrm>
            <a:off x="1022400" y="2262375"/>
            <a:ext cx="6968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250"/>
              <a:buFont typeface="Lato"/>
              <a:buNone/>
            </a:pPr>
            <a:r>
              <a:rPr lang="en-US" sz="18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Handles file uploads, validation, processing, and response generation.</a:t>
            </a:r>
            <a:endParaRPr b="0" i="0" sz="1850" u="none" cap="none" strike="noStrike"/>
          </a:p>
        </p:txBody>
      </p:sp>
      <p:sp>
        <p:nvSpPr>
          <p:cNvPr id="214" name="Google Shape;214;p20"/>
          <p:cNvSpPr/>
          <p:nvPr/>
        </p:nvSpPr>
        <p:spPr>
          <a:xfrm>
            <a:off x="488990" y="3152299"/>
            <a:ext cx="357300" cy="357300"/>
          </a:xfrm>
          <a:prstGeom prst="roundRect">
            <a:avLst>
              <a:gd fmla="val 6668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0"/>
          <p:cNvSpPr/>
          <p:nvPr/>
        </p:nvSpPr>
        <p:spPr>
          <a:xfrm>
            <a:off x="1004870" y="3206825"/>
            <a:ext cx="29805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550"/>
              <a:buFont typeface="Lato"/>
              <a:buNone/>
            </a:pPr>
            <a:r>
              <a:rPr b="1" lang="en-US" sz="19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MediaPipe</a:t>
            </a:r>
            <a:endParaRPr b="0" i="0" sz="1950" u="none" cap="none" strike="noStrike"/>
          </a:p>
        </p:txBody>
      </p:sp>
      <p:sp>
        <p:nvSpPr>
          <p:cNvPr id="216" name="Google Shape;216;p20"/>
          <p:cNvSpPr/>
          <p:nvPr/>
        </p:nvSpPr>
        <p:spPr>
          <a:xfrm>
            <a:off x="1004875" y="3613550"/>
            <a:ext cx="66816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250"/>
              <a:buFont typeface="Lato"/>
              <a:buNone/>
            </a:pPr>
            <a:r>
              <a:rPr lang="en-US" sz="18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Used for hand detection, landmark extraction, and orientation correction.</a:t>
            </a:r>
            <a:endParaRPr sz="1850">
              <a:solidFill>
                <a:srgbClr val="4A4A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20"/>
          <p:cNvSpPr/>
          <p:nvPr/>
        </p:nvSpPr>
        <p:spPr>
          <a:xfrm>
            <a:off x="488990" y="4443316"/>
            <a:ext cx="357300" cy="357300"/>
          </a:xfrm>
          <a:prstGeom prst="roundRect">
            <a:avLst>
              <a:gd fmla="val 6668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0"/>
          <p:cNvSpPr/>
          <p:nvPr/>
        </p:nvSpPr>
        <p:spPr>
          <a:xfrm>
            <a:off x="1004869" y="4443050"/>
            <a:ext cx="33078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550"/>
              <a:buFont typeface="Lato"/>
              <a:buNone/>
            </a:pPr>
            <a:r>
              <a:rPr b="1" lang="en-US" sz="19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OpenCV + NumPy</a:t>
            </a:r>
            <a:endParaRPr b="0" i="0" sz="1950" u="none" cap="none" strike="noStrike"/>
          </a:p>
        </p:txBody>
      </p:sp>
      <p:sp>
        <p:nvSpPr>
          <p:cNvPr id="219" name="Google Shape;219;p20"/>
          <p:cNvSpPr/>
          <p:nvPr/>
        </p:nvSpPr>
        <p:spPr>
          <a:xfrm>
            <a:off x="1004887" y="4798814"/>
            <a:ext cx="5811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250"/>
              <a:buFont typeface="Lato"/>
              <a:buNone/>
            </a:pPr>
            <a:r>
              <a:rPr lang="en-US" sz="18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used for ROI extraction, color analysis, K-means clustering and HSV comparison.</a:t>
            </a:r>
            <a:endParaRPr sz="1850">
              <a:solidFill>
                <a:srgbClr val="4A4A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20"/>
          <p:cNvSpPr/>
          <p:nvPr/>
        </p:nvSpPr>
        <p:spPr>
          <a:xfrm>
            <a:off x="7956590" y="3084433"/>
            <a:ext cx="357300" cy="357300"/>
          </a:xfrm>
          <a:prstGeom prst="roundRect">
            <a:avLst>
              <a:gd fmla="val 6668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0"/>
          <p:cNvSpPr/>
          <p:nvPr/>
        </p:nvSpPr>
        <p:spPr>
          <a:xfrm>
            <a:off x="8701067" y="3138975"/>
            <a:ext cx="33078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550"/>
              <a:buFont typeface="Lato"/>
              <a:buNone/>
            </a:pPr>
            <a:r>
              <a:rPr b="1" lang="en-US" sz="19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Local Storage</a:t>
            </a:r>
            <a:endParaRPr b="0" i="0" sz="1950" u="none" cap="none" strike="noStrike"/>
          </a:p>
        </p:txBody>
      </p:sp>
      <p:sp>
        <p:nvSpPr>
          <p:cNvPr id="222" name="Google Shape;222;p20"/>
          <p:cNvSpPr/>
          <p:nvPr/>
        </p:nvSpPr>
        <p:spPr>
          <a:xfrm>
            <a:off x="8701087" y="3469481"/>
            <a:ext cx="5811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250"/>
              <a:buFont typeface="Lato"/>
              <a:buNone/>
            </a:pPr>
            <a:r>
              <a:rPr lang="en-US" sz="18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Used as a local file storage system for handling temporary uploads and processed images.</a:t>
            </a:r>
            <a:endParaRPr sz="1850">
              <a:solidFill>
                <a:srgbClr val="4A4A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Google Shape;223;p20"/>
          <p:cNvSpPr/>
          <p:nvPr/>
        </p:nvSpPr>
        <p:spPr>
          <a:xfrm>
            <a:off x="7973616" y="1814632"/>
            <a:ext cx="357300" cy="357300"/>
          </a:xfrm>
          <a:prstGeom prst="roundRect">
            <a:avLst>
              <a:gd fmla="val 6668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8718125" y="1869150"/>
            <a:ext cx="32016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550"/>
              <a:buFont typeface="Lato"/>
              <a:buNone/>
            </a:pPr>
            <a:r>
              <a:rPr b="1" lang="en-US" sz="19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Temporary storage</a:t>
            </a:r>
            <a:endParaRPr b="0" i="0" sz="1950" u="none" cap="none" strike="noStrike"/>
          </a:p>
        </p:txBody>
      </p:sp>
      <p:sp>
        <p:nvSpPr>
          <p:cNvPr id="225" name="Google Shape;225;p20"/>
          <p:cNvSpPr/>
          <p:nvPr/>
        </p:nvSpPr>
        <p:spPr>
          <a:xfrm>
            <a:off x="8718113" y="2275880"/>
            <a:ext cx="5811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250"/>
              <a:buFont typeface="Lato"/>
              <a:buNone/>
            </a:pPr>
            <a:r>
              <a:rPr lang="en-US" sz="18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Used for local file handling → cleaned immediately after upload to MinIO.</a:t>
            </a:r>
            <a:endParaRPr b="0" i="0" sz="1850" u="none" cap="none" strike="noStrike"/>
          </a:p>
        </p:txBody>
      </p:sp>
      <p:sp>
        <p:nvSpPr>
          <p:cNvPr id="226" name="Google Shape;226;p20"/>
          <p:cNvSpPr/>
          <p:nvPr/>
        </p:nvSpPr>
        <p:spPr>
          <a:xfrm>
            <a:off x="11137325" y="7105649"/>
            <a:ext cx="3486000" cy="11241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20"/>
          <p:cNvPicPr preferRelativeResize="0"/>
          <p:nvPr/>
        </p:nvPicPr>
        <p:blipFill rotWithShape="1">
          <a:blip r:embed="rId3">
            <a:alphaModFix/>
          </a:blip>
          <a:srcRect b="44286" l="0" r="52761" t="0"/>
          <a:stretch/>
        </p:blipFill>
        <p:spPr>
          <a:xfrm>
            <a:off x="11850650" y="7368950"/>
            <a:ext cx="2501625" cy="5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